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2" name="Google Shape;52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8" name="Google Shape;65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2" name="Google Shape;69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4" name="Google Shape;76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8" name="Google Shape;79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2" name="Google Shape;8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6" name="Google Shape;86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1" name="Google Shape;90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429300" y="1714500"/>
            <a:ext cx="51387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4000">
                <a:solidFill>
                  <a:srgbClr val="4C5D6E"/>
                </a:solidFill>
              </a:rPr>
              <a:t>Три мифа об ИИ</a:t>
            </a:r>
            <a:endParaRPr sz="4000">
              <a:solidFill>
                <a:srgbClr val="4C5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va_logo.png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1950" y="1714450"/>
            <a:ext cx="17145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3429325" y="3428950"/>
            <a:ext cx="4567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BDC2CA"/>
                </a:solidFill>
              </a:rPr>
              <a:t>ИИ создать невозможно</a:t>
            </a:r>
            <a:br>
              <a:rPr lang="ru" sz="1600">
                <a:solidFill>
                  <a:srgbClr val="BDC2CA"/>
                </a:solidFill>
              </a:rPr>
            </a:br>
            <a:r>
              <a:rPr lang="ru" sz="1600">
                <a:solidFill>
                  <a:srgbClr val="BDC2CA"/>
                </a:solidFill>
              </a:rPr>
              <a:t>ИИ поработит человечество</a:t>
            </a:r>
            <a:br>
              <a:rPr lang="ru" sz="1600">
                <a:solidFill>
                  <a:srgbClr val="BDC2CA"/>
                </a:solidFill>
              </a:rPr>
            </a:br>
            <a:r>
              <a:rPr lang="ru" sz="1600">
                <a:solidFill>
                  <a:srgbClr val="BDC2CA"/>
                </a:solidFill>
              </a:rPr>
              <a:t>Три закона робототехники нас спасут</a:t>
            </a:r>
            <a:endParaRPr sz="1600">
              <a:solidFill>
                <a:srgbClr val="BDC2CA"/>
              </a:solidFill>
            </a:endParaRPr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3429300" y="571450"/>
            <a:ext cx="45675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BDC2CA"/>
                </a:solidFill>
              </a:rPr>
              <a:t>История развития искусственного интеллекта. Интерактивный курс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2399" y="-8002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3"/>
          <p:cNvSpPr/>
          <p:nvPr/>
        </p:nvSpPr>
        <p:spPr>
          <a:xfrm>
            <a:off x="573599" y="-8002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3"/>
          <p:cNvSpPr/>
          <p:nvPr/>
        </p:nvSpPr>
        <p:spPr>
          <a:xfrm>
            <a:off x="11447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17159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/>
          <p:nvPr/>
        </p:nvSpPr>
        <p:spPr>
          <a:xfrm>
            <a:off x="22871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/>
          <p:nvPr/>
        </p:nvSpPr>
        <p:spPr>
          <a:xfrm>
            <a:off x="28583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34295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40007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45719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1431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/>
          <p:nvPr/>
        </p:nvSpPr>
        <p:spPr>
          <a:xfrm>
            <a:off x="57143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3"/>
          <p:cNvSpPr/>
          <p:nvPr/>
        </p:nvSpPr>
        <p:spPr>
          <a:xfrm>
            <a:off x="6285599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6856798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7427998" y="-8002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7999198" y="-8002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8570398" y="-8002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3"/>
          <p:cNvSpPr txBox="1"/>
          <p:nvPr>
            <p:ph type="ctrTitle"/>
          </p:nvPr>
        </p:nvSpPr>
        <p:spPr>
          <a:xfrm>
            <a:off x="3427200" y="1143000"/>
            <a:ext cx="45675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ru" sz="2000">
                <a:solidFill>
                  <a:srgbClr val="4C5D6E"/>
                </a:solidFill>
              </a:rPr>
              <a:t>Урок 16</a:t>
            </a:r>
            <a:endParaRPr b="1" sz="2000">
              <a:solidFill>
                <a:srgbClr val="4C5D6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Ð¾ÑÐ¾Ð¶ÐµÐµ Ð¸Ð·Ð¾Ð±ÑÐ°Ð¶ÐµÐ½Ð¸Ðµ" id="356" name="Google Shape;3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21"/>
            <a:ext cx="9144000" cy="425958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2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2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2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2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2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2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2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2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2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2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2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2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22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2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2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2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2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2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22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2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2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2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2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2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2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2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383" name="Google Shape;383;p22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2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2"/>
          <p:cNvSpPr txBox="1"/>
          <p:nvPr>
            <p:ph type="ctrTitle"/>
          </p:nvPr>
        </p:nvSpPr>
        <p:spPr>
          <a:xfrm>
            <a:off x="2399" y="4286258"/>
            <a:ext cx="9139199" cy="857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Вдруг креационисты правы?</a:t>
            </a:r>
            <a:endParaRPr sz="2400">
              <a:solidFill>
                <a:srgbClr val="4C5D6E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Ð¾ÑÐ¾Ð¶ÐµÐµ Ð¸Ð·Ð¾Ð±ÑÐ°Ð¶ÐµÐ½Ð¸Ðµ" id="390" name="Google Shape;39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9" y="0"/>
            <a:ext cx="5143446" cy="5143446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3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3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3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3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3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3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3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23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3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3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3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3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3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3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3"/>
          <p:cNvSpPr txBox="1"/>
          <p:nvPr>
            <p:ph type="ctrTitle"/>
          </p:nvPr>
        </p:nvSpPr>
        <p:spPr>
          <a:xfrm>
            <a:off x="5714400" y="571450"/>
            <a:ext cx="2856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Песочница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ИскИн может жить в виртуальной песочнице и даже не помышлять выйти из неё</a:t>
            </a:r>
            <a:endParaRPr sz="1600">
              <a:solidFill>
                <a:srgbClr val="BDC2CA"/>
              </a:solidFill>
            </a:endParaRPr>
          </a:p>
        </p:txBody>
      </p:sp>
      <p:sp>
        <p:nvSpPr>
          <p:cNvPr id="406" name="Google Shape;406;p23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3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3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3"/>
          <p:cNvSpPr/>
          <p:nvPr/>
        </p:nvSpPr>
        <p:spPr>
          <a:xfrm>
            <a:off x="9368848" y="2285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23"/>
          <p:cNvSpPr/>
          <p:nvPr/>
        </p:nvSpPr>
        <p:spPr>
          <a:xfrm>
            <a:off x="9368848" y="2857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3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3"/>
          <p:cNvSpPr/>
          <p:nvPr/>
        </p:nvSpPr>
        <p:spPr>
          <a:xfrm>
            <a:off x="9368848" y="4000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3"/>
          <p:cNvSpPr/>
          <p:nvPr/>
        </p:nvSpPr>
        <p:spPr>
          <a:xfrm>
            <a:off x="9368848" y="457195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23"/>
          <p:cNvSpPr/>
          <p:nvPr/>
        </p:nvSpPr>
        <p:spPr>
          <a:xfrm>
            <a:off x="9368848" y="11429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3"/>
          <p:cNvSpPr/>
          <p:nvPr/>
        </p:nvSpPr>
        <p:spPr>
          <a:xfrm>
            <a:off x="9368848" y="5714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3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23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418" name="Google Shape;418;p23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3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Ð¾ÑÐ¾Ð¶ÐµÐµ Ð¸Ð·Ð¾Ð±ÑÐ°Ð¶ÐµÐ½Ð¸Ðµ" id="424" name="Google Shape;42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8" y="-11"/>
            <a:ext cx="9139199" cy="5143512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24"/>
          <p:cNvSpPr/>
          <p:nvPr/>
        </p:nvSpPr>
        <p:spPr>
          <a:xfrm>
            <a:off x="-7974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4"/>
          <p:cNvSpPr/>
          <p:nvPr/>
        </p:nvSpPr>
        <p:spPr>
          <a:xfrm>
            <a:off x="-7974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4"/>
          <p:cNvSpPr/>
          <p:nvPr/>
        </p:nvSpPr>
        <p:spPr>
          <a:xfrm>
            <a:off x="-7974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4"/>
          <p:cNvSpPr/>
          <p:nvPr/>
        </p:nvSpPr>
        <p:spPr>
          <a:xfrm>
            <a:off x="-7974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4"/>
          <p:cNvSpPr/>
          <p:nvPr/>
        </p:nvSpPr>
        <p:spPr>
          <a:xfrm>
            <a:off x="-7974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4"/>
          <p:cNvSpPr/>
          <p:nvPr/>
        </p:nvSpPr>
        <p:spPr>
          <a:xfrm>
            <a:off x="-7974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4"/>
          <p:cNvSpPr/>
          <p:nvPr/>
        </p:nvSpPr>
        <p:spPr>
          <a:xfrm>
            <a:off x="-7974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4"/>
          <p:cNvSpPr/>
          <p:nvPr/>
        </p:nvSpPr>
        <p:spPr>
          <a:xfrm>
            <a:off x="-7974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4"/>
          <p:cNvSpPr/>
          <p:nvPr/>
        </p:nvSpPr>
        <p:spPr>
          <a:xfrm>
            <a:off x="-7974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4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24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4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4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4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4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4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4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4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4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4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4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4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4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4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4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24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451" name="Google Shape;451;p24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5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5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5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5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5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5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5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5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5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5"/>
          <p:cNvSpPr/>
          <p:nvPr/>
        </p:nvSpPr>
        <p:spPr>
          <a:xfrm>
            <a:off x="-26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5"/>
          <p:cNvSpPr/>
          <p:nvPr/>
        </p:nvSpPr>
        <p:spPr>
          <a:xfrm>
            <a:off x="571174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5"/>
          <p:cNvSpPr/>
          <p:nvPr/>
        </p:nvSpPr>
        <p:spPr>
          <a:xfrm>
            <a:off x="1142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5"/>
          <p:cNvSpPr/>
          <p:nvPr/>
        </p:nvSpPr>
        <p:spPr>
          <a:xfrm>
            <a:off x="1713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5"/>
          <p:cNvSpPr/>
          <p:nvPr/>
        </p:nvSpPr>
        <p:spPr>
          <a:xfrm>
            <a:off x="2284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5"/>
          <p:cNvSpPr/>
          <p:nvPr/>
        </p:nvSpPr>
        <p:spPr>
          <a:xfrm>
            <a:off x="2855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5"/>
          <p:cNvSpPr/>
          <p:nvPr/>
        </p:nvSpPr>
        <p:spPr>
          <a:xfrm>
            <a:off x="3427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5"/>
          <p:cNvSpPr/>
          <p:nvPr/>
        </p:nvSpPr>
        <p:spPr>
          <a:xfrm>
            <a:off x="3998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5"/>
          <p:cNvSpPr/>
          <p:nvPr/>
        </p:nvSpPr>
        <p:spPr>
          <a:xfrm>
            <a:off x="4569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5"/>
          <p:cNvSpPr/>
          <p:nvPr/>
        </p:nvSpPr>
        <p:spPr>
          <a:xfrm>
            <a:off x="5140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5"/>
          <p:cNvSpPr/>
          <p:nvPr/>
        </p:nvSpPr>
        <p:spPr>
          <a:xfrm>
            <a:off x="5711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5"/>
          <p:cNvSpPr/>
          <p:nvPr/>
        </p:nvSpPr>
        <p:spPr>
          <a:xfrm>
            <a:off x="6283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5"/>
          <p:cNvSpPr/>
          <p:nvPr/>
        </p:nvSpPr>
        <p:spPr>
          <a:xfrm>
            <a:off x="68543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5"/>
          <p:cNvSpPr/>
          <p:nvPr/>
        </p:nvSpPr>
        <p:spPr>
          <a:xfrm>
            <a:off x="74255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5"/>
          <p:cNvSpPr/>
          <p:nvPr/>
        </p:nvSpPr>
        <p:spPr>
          <a:xfrm>
            <a:off x="79967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5"/>
          <p:cNvSpPr/>
          <p:nvPr/>
        </p:nvSpPr>
        <p:spPr>
          <a:xfrm>
            <a:off x="85679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5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483" name="Google Shape;483;p25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2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5" name="Google Shape;48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173" y="571485"/>
            <a:ext cx="3998373" cy="400051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25"/>
          <p:cNvSpPr txBox="1"/>
          <p:nvPr>
            <p:ph type="ctrTitle"/>
          </p:nvPr>
        </p:nvSpPr>
        <p:spPr>
          <a:xfrm>
            <a:off x="5140774" y="571450"/>
            <a:ext cx="3429626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Муравей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Мощь разума ИскИна по сравнению с отдельным человеком будет настолько невообразима, что мы будем казаться по сравнению с ним муравьём или вообще какой-нибудь амёбой</a:t>
            </a:r>
            <a:endParaRPr sz="1600">
              <a:solidFill>
                <a:srgbClr val="BDC2CA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Ð°ÑÑÐ¸Ð½ÐºÐ¸ Ð¿Ð¾ Ð·Ð°Ð¿ÑÐ¾ÑÑ ÑÐ»Ð°Ð±ÑÐ¹ Ð¸ÑÐºÑÑÑÑÐ²ÐµÐ½Ð½ÑÐ¹ Ð¸Ð½ÑÐµÐ»Ð»ÐµÐºÑ" id="491" name="Google Shape;49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914402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6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6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6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6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6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6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6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6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6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6"/>
          <p:cNvSpPr/>
          <p:nvPr/>
        </p:nvSpPr>
        <p:spPr>
          <a:xfrm>
            <a:off x="-26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6"/>
          <p:cNvSpPr/>
          <p:nvPr/>
        </p:nvSpPr>
        <p:spPr>
          <a:xfrm>
            <a:off x="571174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6"/>
          <p:cNvSpPr/>
          <p:nvPr/>
        </p:nvSpPr>
        <p:spPr>
          <a:xfrm>
            <a:off x="1142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6"/>
          <p:cNvSpPr/>
          <p:nvPr/>
        </p:nvSpPr>
        <p:spPr>
          <a:xfrm>
            <a:off x="1713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6"/>
          <p:cNvSpPr/>
          <p:nvPr/>
        </p:nvSpPr>
        <p:spPr>
          <a:xfrm>
            <a:off x="2284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6"/>
          <p:cNvSpPr/>
          <p:nvPr/>
        </p:nvSpPr>
        <p:spPr>
          <a:xfrm>
            <a:off x="2855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6"/>
          <p:cNvSpPr/>
          <p:nvPr/>
        </p:nvSpPr>
        <p:spPr>
          <a:xfrm>
            <a:off x="3427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6"/>
          <p:cNvSpPr/>
          <p:nvPr/>
        </p:nvSpPr>
        <p:spPr>
          <a:xfrm>
            <a:off x="3998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6"/>
          <p:cNvSpPr/>
          <p:nvPr/>
        </p:nvSpPr>
        <p:spPr>
          <a:xfrm>
            <a:off x="4569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6"/>
          <p:cNvSpPr/>
          <p:nvPr/>
        </p:nvSpPr>
        <p:spPr>
          <a:xfrm>
            <a:off x="5140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6"/>
          <p:cNvSpPr/>
          <p:nvPr/>
        </p:nvSpPr>
        <p:spPr>
          <a:xfrm>
            <a:off x="5711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6"/>
          <p:cNvSpPr/>
          <p:nvPr/>
        </p:nvSpPr>
        <p:spPr>
          <a:xfrm>
            <a:off x="6283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6"/>
          <p:cNvSpPr/>
          <p:nvPr/>
        </p:nvSpPr>
        <p:spPr>
          <a:xfrm>
            <a:off x="68543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6"/>
          <p:cNvSpPr/>
          <p:nvPr/>
        </p:nvSpPr>
        <p:spPr>
          <a:xfrm>
            <a:off x="74255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6"/>
          <p:cNvSpPr/>
          <p:nvPr/>
        </p:nvSpPr>
        <p:spPr>
          <a:xfrm>
            <a:off x="79967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6"/>
          <p:cNvSpPr/>
          <p:nvPr/>
        </p:nvSpPr>
        <p:spPr>
          <a:xfrm>
            <a:off x="85679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6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518" name="Google Shape;518;p26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2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7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Алармизм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525" name="Google Shape;525;p27"/>
          <p:cNvSpPr txBox="1"/>
          <p:nvPr>
            <p:ph type="ctrTitle"/>
          </p:nvPr>
        </p:nvSpPr>
        <p:spPr>
          <a:xfrm>
            <a:off x="1142375" y="1714450"/>
            <a:ext cx="68544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Проявляется в массовой культуре и новостях</a:t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Транслируется некоторыми экспертами</a:t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Мешает заниматься научными исследованиями и практическими разработками</a:t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526" name="Google Shape;526;p27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7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7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7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27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7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7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7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7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7"/>
          <p:cNvSpPr/>
          <p:nvPr/>
        </p:nvSpPr>
        <p:spPr>
          <a:xfrm>
            <a:off x="-26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7"/>
          <p:cNvSpPr/>
          <p:nvPr/>
        </p:nvSpPr>
        <p:spPr>
          <a:xfrm>
            <a:off x="571174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7"/>
          <p:cNvSpPr/>
          <p:nvPr/>
        </p:nvSpPr>
        <p:spPr>
          <a:xfrm>
            <a:off x="1142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7"/>
          <p:cNvSpPr/>
          <p:nvPr/>
        </p:nvSpPr>
        <p:spPr>
          <a:xfrm>
            <a:off x="1713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7"/>
          <p:cNvSpPr/>
          <p:nvPr/>
        </p:nvSpPr>
        <p:spPr>
          <a:xfrm>
            <a:off x="2284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7"/>
          <p:cNvSpPr/>
          <p:nvPr/>
        </p:nvSpPr>
        <p:spPr>
          <a:xfrm>
            <a:off x="2855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7"/>
          <p:cNvSpPr/>
          <p:nvPr/>
        </p:nvSpPr>
        <p:spPr>
          <a:xfrm>
            <a:off x="3427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7"/>
          <p:cNvSpPr/>
          <p:nvPr/>
        </p:nvSpPr>
        <p:spPr>
          <a:xfrm>
            <a:off x="3998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7"/>
          <p:cNvSpPr/>
          <p:nvPr/>
        </p:nvSpPr>
        <p:spPr>
          <a:xfrm>
            <a:off x="4569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7"/>
          <p:cNvSpPr/>
          <p:nvPr/>
        </p:nvSpPr>
        <p:spPr>
          <a:xfrm>
            <a:off x="5140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7"/>
          <p:cNvSpPr/>
          <p:nvPr/>
        </p:nvSpPr>
        <p:spPr>
          <a:xfrm>
            <a:off x="5711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7"/>
          <p:cNvSpPr/>
          <p:nvPr/>
        </p:nvSpPr>
        <p:spPr>
          <a:xfrm>
            <a:off x="6283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7"/>
          <p:cNvSpPr/>
          <p:nvPr/>
        </p:nvSpPr>
        <p:spPr>
          <a:xfrm>
            <a:off x="68543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7"/>
          <p:cNvSpPr/>
          <p:nvPr/>
        </p:nvSpPr>
        <p:spPr>
          <a:xfrm>
            <a:off x="74255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7"/>
          <p:cNvSpPr/>
          <p:nvPr/>
        </p:nvSpPr>
        <p:spPr>
          <a:xfrm>
            <a:off x="79967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7"/>
          <p:cNvSpPr/>
          <p:nvPr/>
        </p:nvSpPr>
        <p:spPr>
          <a:xfrm>
            <a:off x="85679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7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552" name="Google Shape;552;p27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27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8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Миф 3. Нас спасут три закона робототехники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559" name="Google Shape;559;p28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8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8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8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28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8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8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8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-26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28"/>
          <p:cNvSpPr/>
          <p:nvPr/>
        </p:nvSpPr>
        <p:spPr>
          <a:xfrm>
            <a:off x="571174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28"/>
          <p:cNvSpPr/>
          <p:nvPr/>
        </p:nvSpPr>
        <p:spPr>
          <a:xfrm>
            <a:off x="1142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28"/>
          <p:cNvSpPr/>
          <p:nvPr/>
        </p:nvSpPr>
        <p:spPr>
          <a:xfrm>
            <a:off x="1713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2284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2855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8"/>
          <p:cNvSpPr/>
          <p:nvPr/>
        </p:nvSpPr>
        <p:spPr>
          <a:xfrm>
            <a:off x="3427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8"/>
          <p:cNvSpPr/>
          <p:nvPr/>
        </p:nvSpPr>
        <p:spPr>
          <a:xfrm>
            <a:off x="3998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4569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8"/>
          <p:cNvSpPr/>
          <p:nvPr/>
        </p:nvSpPr>
        <p:spPr>
          <a:xfrm>
            <a:off x="5140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5711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28"/>
          <p:cNvSpPr/>
          <p:nvPr/>
        </p:nvSpPr>
        <p:spPr>
          <a:xfrm>
            <a:off x="6283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28"/>
          <p:cNvSpPr/>
          <p:nvPr/>
        </p:nvSpPr>
        <p:spPr>
          <a:xfrm>
            <a:off x="68543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8"/>
          <p:cNvSpPr/>
          <p:nvPr/>
        </p:nvSpPr>
        <p:spPr>
          <a:xfrm>
            <a:off x="74255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8"/>
          <p:cNvSpPr/>
          <p:nvPr/>
        </p:nvSpPr>
        <p:spPr>
          <a:xfrm>
            <a:off x="79967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8"/>
          <p:cNvSpPr/>
          <p:nvPr/>
        </p:nvSpPr>
        <p:spPr>
          <a:xfrm>
            <a:off x="85679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8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585" name="Google Shape;585;p28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28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ÐÐ¾ÑÐ¾Ð¶ÐµÐµ Ð¸Ð·Ð¾Ð±ÑÐ°Ð¶ÐµÐ½Ð¸Ðµ" id="587" name="Google Shape;58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9335" y="1714511"/>
            <a:ext cx="3415605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28"/>
          <p:cNvSpPr/>
          <p:nvPr/>
        </p:nvSpPr>
        <p:spPr>
          <a:xfrm>
            <a:off x="4024806" y="1727046"/>
            <a:ext cx="4649070" cy="2428880"/>
          </a:xfrm>
          <a:prstGeom prst="cloudCallout">
            <a:avLst>
              <a:gd fmla="val -68764" name="adj1"/>
              <a:gd fmla="val -36370" name="adj2"/>
            </a:avLst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0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Три закона робототехники? Нет, не слышал.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9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9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29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9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29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9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29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29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29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29"/>
          <p:cNvSpPr/>
          <p:nvPr/>
        </p:nvSpPr>
        <p:spPr>
          <a:xfrm>
            <a:off x="-26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9"/>
          <p:cNvSpPr/>
          <p:nvPr/>
        </p:nvSpPr>
        <p:spPr>
          <a:xfrm>
            <a:off x="571174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9"/>
          <p:cNvSpPr/>
          <p:nvPr/>
        </p:nvSpPr>
        <p:spPr>
          <a:xfrm>
            <a:off x="1142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29"/>
          <p:cNvSpPr/>
          <p:nvPr/>
        </p:nvSpPr>
        <p:spPr>
          <a:xfrm>
            <a:off x="1713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29"/>
          <p:cNvSpPr/>
          <p:nvPr/>
        </p:nvSpPr>
        <p:spPr>
          <a:xfrm>
            <a:off x="2284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29"/>
          <p:cNvSpPr/>
          <p:nvPr/>
        </p:nvSpPr>
        <p:spPr>
          <a:xfrm>
            <a:off x="2855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29"/>
          <p:cNvSpPr/>
          <p:nvPr/>
        </p:nvSpPr>
        <p:spPr>
          <a:xfrm>
            <a:off x="3427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29"/>
          <p:cNvSpPr/>
          <p:nvPr/>
        </p:nvSpPr>
        <p:spPr>
          <a:xfrm>
            <a:off x="3998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29"/>
          <p:cNvSpPr/>
          <p:nvPr/>
        </p:nvSpPr>
        <p:spPr>
          <a:xfrm>
            <a:off x="4569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29"/>
          <p:cNvSpPr/>
          <p:nvPr/>
        </p:nvSpPr>
        <p:spPr>
          <a:xfrm>
            <a:off x="5140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29"/>
          <p:cNvSpPr/>
          <p:nvPr/>
        </p:nvSpPr>
        <p:spPr>
          <a:xfrm>
            <a:off x="5711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9"/>
          <p:cNvSpPr/>
          <p:nvPr/>
        </p:nvSpPr>
        <p:spPr>
          <a:xfrm>
            <a:off x="6283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29"/>
          <p:cNvSpPr/>
          <p:nvPr/>
        </p:nvSpPr>
        <p:spPr>
          <a:xfrm>
            <a:off x="68543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9"/>
          <p:cNvSpPr/>
          <p:nvPr/>
        </p:nvSpPr>
        <p:spPr>
          <a:xfrm>
            <a:off x="74255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29"/>
          <p:cNvSpPr/>
          <p:nvPr/>
        </p:nvSpPr>
        <p:spPr>
          <a:xfrm>
            <a:off x="79967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29"/>
          <p:cNvSpPr/>
          <p:nvPr/>
        </p:nvSpPr>
        <p:spPr>
          <a:xfrm>
            <a:off x="85679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29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619" name="Google Shape;619;p29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2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29"/>
          <p:cNvSpPr txBox="1"/>
          <p:nvPr>
            <p:ph type="ctrTitle"/>
          </p:nvPr>
        </p:nvSpPr>
        <p:spPr>
          <a:xfrm>
            <a:off x="5140774" y="571450"/>
            <a:ext cx="3429626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Айзек Азимов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В 1942 году написал рассказ «Хоровод», в котором и сформулировал эти три «закона»</a:t>
            </a:r>
            <a:endParaRPr sz="1600">
              <a:solidFill>
                <a:srgbClr val="BDC2CA"/>
              </a:solidFill>
            </a:endParaRPr>
          </a:p>
        </p:txBody>
      </p:sp>
      <p:pic>
        <p:nvPicPr>
          <p:cNvPr descr="ÐÐ°ÑÑÐ¸Ð½ÐºÐ¸ Ð¿Ð¾ Ð·Ð°Ð¿ÑÐ¾ÑÑ ÐÐ¹Ð·ÐµÐº Ð°Ð·Ð¸Ð¼Ð¾Ð²" id="622" name="Google Shape;62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2972" y="571488"/>
            <a:ext cx="3474803" cy="4000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Ð¾ÑÐ¾Ð¶ÐµÐµ Ð¸Ð·Ð¾Ð±ÑÐ°Ð¶ÐµÐ½Ð¸Ðµ" id="627" name="Google Shape;62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" y="-12"/>
            <a:ext cx="9148539" cy="5143512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30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30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30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30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30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30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30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30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30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30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30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30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30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30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30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30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30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30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30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30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30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30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30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30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30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30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654" name="Google Shape;654;p30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30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1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31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31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31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31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31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31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31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31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31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31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31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31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31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31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31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31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31"/>
          <p:cNvSpPr/>
          <p:nvPr/>
        </p:nvSpPr>
        <p:spPr>
          <a:xfrm>
            <a:off x="9368848" y="2285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31"/>
          <p:cNvSpPr/>
          <p:nvPr/>
        </p:nvSpPr>
        <p:spPr>
          <a:xfrm>
            <a:off x="9368848" y="2857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31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1"/>
          <p:cNvSpPr/>
          <p:nvPr/>
        </p:nvSpPr>
        <p:spPr>
          <a:xfrm>
            <a:off x="9368848" y="4000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31"/>
          <p:cNvSpPr/>
          <p:nvPr/>
        </p:nvSpPr>
        <p:spPr>
          <a:xfrm>
            <a:off x="9368848" y="457195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31"/>
          <p:cNvSpPr/>
          <p:nvPr/>
        </p:nvSpPr>
        <p:spPr>
          <a:xfrm>
            <a:off x="9368848" y="11429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31"/>
          <p:cNvSpPr/>
          <p:nvPr/>
        </p:nvSpPr>
        <p:spPr>
          <a:xfrm>
            <a:off x="9368848" y="5714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31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31"/>
          <p:cNvSpPr txBox="1"/>
          <p:nvPr>
            <p:ph type="ctrTitle"/>
          </p:nvPr>
        </p:nvSpPr>
        <p:spPr>
          <a:xfrm>
            <a:off x="5143200" y="571450"/>
            <a:ext cx="34272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Марс атакует!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В фильме Тима Бёртона показана относительность морально-этических норм</a:t>
            </a:r>
            <a:endParaRPr sz="1600">
              <a:solidFill>
                <a:srgbClr val="BDC2CA"/>
              </a:solidFill>
            </a:endParaRPr>
          </a:p>
        </p:txBody>
      </p:sp>
      <p:sp>
        <p:nvSpPr>
          <p:cNvPr id="686" name="Google Shape;686;p31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687" name="Google Shape;687;p31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3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9" name="Google Shape;68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173" y="1225874"/>
            <a:ext cx="3764536" cy="26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Миф 1. Искусственный Интеллект создать невозможно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89" name="Google Shape;89;p14"/>
          <p:cNvSpPr txBox="1"/>
          <p:nvPr>
            <p:ph type="ctrTitle"/>
          </p:nvPr>
        </p:nvSpPr>
        <p:spPr>
          <a:xfrm>
            <a:off x="1142375" y="1714450"/>
            <a:ext cx="68544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Char char="●"/>
            </a:pPr>
            <a:r>
              <a:rPr lang="ru" sz="2000">
                <a:solidFill>
                  <a:srgbClr val="2C2D30"/>
                </a:solidFill>
              </a:rPr>
              <a:t>Может ли зародиться разум внутри искусственной системы?</a:t>
            </a:r>
            <a:endParaRPr sz="2000">
              <a:solidFill>
                <a:srgbClr val="2C2D30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Char char="●"/>
            </a:pPr>
            <a:r>
              <a:rPr lang="ru" sz="2000">
                <a:solidFill>
                  <a:srgbClr val="2C2D30"/>
                </a:solidFill>
              </a:rPr>
              <a:t>А что если это Слабый Искусственный Интеллект?</a:t>
            </a:r>
            <a:endParaRPr sz="2000">
              <a:solidFill>
                <a:srgbClr val="2C2D30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2000"/>
              <a:buChar char="●"/>
            </a:pPr>
            <a:r>
              <a:rPr lang="ru" sz="2000">
                <a:solidFill>
                  <a:srgbClr val="2C2D30"/>
                </a:solidFill>
              </a:rPr>
              <a:t>Слабый Искусственный Интеллект — это вообще никакой не «интеллект»</a:t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-26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571174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1142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1713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2284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2855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3427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3998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569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5140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5711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6283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68543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74255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79967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/>
          <p:nvPr/>
        </p:nvSpPr>
        <p:spPr>
          <a:xfrm>
            <a:off x="85679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16" name="Google Shape;116;p14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2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32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32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32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32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32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32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32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32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32"/>
          <p:cNvSpPr/>
          <p:nvPr/>
        </p:nvSpPr>
        <p:spPr>
          <a:xfrm>
            <a:off x="-26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32"/>
          <p:cNvSpPr/>
          <p:nvPr/>
        </p:nvSpPr>
        <p:spPr>
          <a:xfrm>
            <a:off x="571174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32"/>
          <p:cNvSpPr/>
          <p:nvPr/>
        </p:nvSpPr>
        <p:spPr>
          <a:xfrm>
            <a:off x="1142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32"/>
          <p:cNvSpPr/>
          <p:nvPr/>
        </p:nvSpPr>
        <p:spPr>
          <a:xfrm>
            <a:off x="1713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32"/>
          <p:cNvSpPr/>
          <p:nvPr/>
        </p:nvSpPr>
        <p:spPr>
          <a:xfrm>
            <a:off x="2284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32"/>
          <p:cNvSpPr/>
          <p:nvPr/>
        </p:nvSpPr>
        <p:spPr>
          <a:xfrm>
            <a:off x="2855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32"/>
          <p:cNvSpPr/>
          <p:nvPr/>
        </p:nvSpPr>
        <p:spPr>
          <a:xfrm>
            <a:off x="3427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32"/>
          <p:cNvSpPr/>
          <p:nvPr/>
        </p:nvSpPr>
        <p:spPr>
          <a:xfrm>
            <a:off x="39983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2"/>
          <p:cNvSpPr/>
          <p:nvPr/>
        </p:nvSpPr>
        <p:spPr>
          <a:xfrm>
            <a:off x="45695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2"/>
          <p:cNvSpPr/>
          <p:nvPr/>
        </p:nvSpPr>
        <p:spPr>
          <a:xfrm>
            <a:off x="51407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32"/>
          <p:cNvSpPr/>
          <p:nvPr/>
        </p:nvSpPr>
        <p:spPr>
          <a:xfrm>
            <a:off x="57119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32"/>
          <p:cNvSpPr/>
          <p:nvPr/>
        </p:nvSpPr>
        <p:spPr>
          <a:xfrm>
            <a:off x="6283174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32"/>
          <p:cNvSpPr/>
          <p:nvPr/>
        </p:nvSpPr>
        <p:spPr>
          <a:xfrm>
            <a:off x="68543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32"/>
          <p:cNvSpPr/>
          <p:nvPr/>
        </p:nvSpPr>
        <p:spPr>
          <a:xfrm>
            <a:off x="7425573" y="-80010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32"/>
          <p:cNvSpPr/>
          <p:nvPr/>
        </p:nvSpPr>
        <p:spPr>
          <a:xfrm>
            <a:off x="79967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2"/>
          <p:cNvSpPr/>
          <p:nvPr/>
        </p:nvSpPr>
        <p:spPr>
          <a:xfrm>
            <a:off x="8567973" y="-800100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32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720" name="Google Shape;720;p32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32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2" name="Google Shape;72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174" y="571486"/>
            <a:ext cx="3427188" cy="342902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32"/>
          <p:cNvSpPr txBox="1"/>
          <p:nvPr>
            <p:ph type="ctrTitle"/>
          </p:nvPr>
        </p:nvSpPr>
        <p:spPr>
          <a:xfrm>
            <a:off x="568748" y="4000510"/>
            <a:ext cx="3429626" cy="571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Муравей </a:t>
            </a:r>
            <a:r>
              <a:rPr i="1" lang="ru" sz="2400">
                <a:solidFill>
                  <a:srgbClr val="4C5D6E"/>
                </a:solidFill>
              </a:rPr>
              <a:t>Formica rufa</a:t>
            </a:r>
            <a:endParaRPr i="1" sz="2400">
              <a:solidFill>
                <a:srgbClr val="4C5D6E"/>
              </a:solidFill>
            </a:endParaRPr>
          </a:p>
        </p:txBody>
      </p:sp>
      <p:pic>
        <p:nvPicPr>
          <p:cNvPr descr="ÐÐ¾ÑÐ¾Ð¶ÐµÐµ Ð¸Ð·Ð¾Ð±ÑÐ°Ð¶ÐµÐ½Ð¸Ðµ" id="724" name="Google Shape;724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79806" y="571486"/>
            <a:ext cx="3427187" cy="3429024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32"/>
          <p:cNvSpPr txBox="1"/>
          <p:nvPr/>
        </p:nvSpPr>
        <p:spPr>
          <a:xfrm>
            <a:off x="5077367" y="4000510"/>
            <a:ext cx="3429626" cy="571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ru" sz="24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Ю. А. Гагарин</a:t>
            </a:r>
            <a:endParaRPr b="0" i="0" sz="2400" u="none" cap="none" strike="noStrike">
              <a:solidFill>
                <a:srgbClr val="4C5D6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3"/>
          <p:cNvSpPr txBox="1"/>
          <p:nvPr>
            <p:ph type="ctrTitle"/>
          </p:nvPr>
        </p:nvSpPr>
        <p:spPr>
          <a:xfrm>
            <a:off x="859199" y="4000489"/>
            <a:ext cx="3429599" cy="5715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ИИ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731" name="Google Shape;731;p33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33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33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33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33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33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33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33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33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33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33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33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33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33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33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33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33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33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33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33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33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33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33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33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33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33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757" name="Google Shape;757;p33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33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33"/>
          <p:cNvSpPr txBox="1"/>
          <p:nvPr/>
        </p:nvSpPr>
        <p:spPr>
          <a:xfrm>
            <a:off x="4855199" y="4000489"/>
            <a:ext cx="3429599" cy="5715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ru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rPr>
              <a:t>ИскИн</a:t>
            </a:r>
            <a:endParaRPr b="0" i="0" sz="3200" u="none" cap="none" strike="noStrike">
              <a:solidFill>
                <a:srgbClr val="4C5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0" name="Google Shape;76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6773" y="571531"/>
            <a:ext cx="3419784" cy="3428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65842" y="575672"/>
            <a:ext cx="3418956" cy="3428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4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Мы успеем приготовиться к рождению и взрослению ИскИна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767" name="Google Shape;767;p34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34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34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34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34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34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34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34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34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34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34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34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34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34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34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34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34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34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34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34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34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34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34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34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34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34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793" name="Google Shape;793;p34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3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ÐÐ¾ÑÐ¾Ð¶ÐµÐµ Ð¸Ð·Ð¾Ð±ÑÐ°Ð¶ÐµÐ½Ð¸Ðµ" id="795" name="Google Shape;79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9937" y="2000248"/>
            <a:ext cx="5784417" cy="285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Представьте себе…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801" name="Google Shape;801;p35"/>
          <p:cNvSpPr txBox="1"/>
          <p:nvPr>
            <p:ph type="ctrTitle"/>
          </p:nvPr>
        </p:nvSpPr>
        <p:spPr>
          <a:xfrm>
            <a:off x="1142375" y="1714450"/>
            <a:ext cx="68544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Мир, где время бежит в триллионы раз быстрее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Бессмертное существо в этом мире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Оно обладает мгновенным доступом для обучения и использования к любой информации, которая только накоплена человечеством</a:t>
            </a:r>
            <a:endParaRPr sz="16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6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Оно может преобразовывать само себя, руководствуясь самостоятельно поставленными перед собой целями</a:t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802" name="Google Shape;802;p35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35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35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35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5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35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35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35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35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35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35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35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5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35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35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35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35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35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35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35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35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35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35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35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35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35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828" name="Google Shape;828;p35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3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6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Могущественный ИскИн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835" name="Google Shape;835;p36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36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36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36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36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36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36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36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36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36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36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36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36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36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36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36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36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36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36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36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36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36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36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36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36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36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861" name="Google Shape;861;p36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3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ÐÐ¾ÑÐ¾Ð¶ÐµÐµ Ð¸Ð·Ð¾Ð±ÑÐ°Ð¶ÐµÐ½Ð¸Ðµ" id="863" name="Google Shape;863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9" y="1905853"/>
            <a:ext cx="3999237" cy="2666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37"/>
          <p:cNvSpPr txBox="1"/>
          <p:nvPr>
            <p:ph type="ctrTitle"/>
          </p:nvPr>
        </p:nvSpPr>
        <p:spPr>
          <a:xfrm>
            <a:off x="1142400" y="571500"/>
            <a:ext cx="6856800" cy="1143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Экспоненциальный закон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869" name="Google Shape;869;p37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37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37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37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37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37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37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37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37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37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37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37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37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37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37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37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37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37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37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37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37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37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37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37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37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37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895" name="Google Shape;895;p37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37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ÐÐ¾ÑÐ¾Ð¶ÐµÐµ Ð¸Ð·Ð¾Ð±ÑÐ°Ð¶ÐµÐ½Ð¸Ðµ" id="897" name="Google Shape;897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4800" y="1714510"/>
            <a:ext cx="2857490" cy="2857490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37"/>
          <p:cNvSpPr txBox="1"/>
          <p:nvPr/>
        </p:nvSpPr>
        <p:spPr>
          <a:xfrm>
            <a:off x="4571999" y="1714510"/>
            <a:ext cx="3998401" cy="285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ru" sz="16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Сейчас бактерии заполнили половину чашки Петри, а через секунду они удвоятся и заполнят её всю</a:t>
            </a:r>
            <a:endParaRPr b="0" i="0" sz="1600" u="none" cap="none" strike="noStrike">
              <a:solidFill>
                <a:srgbClr val="BDC2C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8"/>
          <p:cNvSpPr txBox="1"/>
          <p:nvPr>
            <p:ph type="ctrTitle"/>
          </p:nvPr>
        </p:nvSpPr>
        <p:spPr>
          <a:xfrm>
            <a:off x="1142400" y="3433834"/>
            <a:ext cx="6856800" cy="1138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До новых встреч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904" name="Google Shape;904;p38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38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38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38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38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38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38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38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38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38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38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38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38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38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38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38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38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Google Shape;921;p38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38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3" name="Google Shape;923;p38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38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38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38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38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38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38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930" name="Google Shape;930;p38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38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38"/>
          <p:cNvSpPr txBox="1"/>
          <p:nvPr/>
        </p:nvSpPr>
        <p:spPr>
          <a:xfrm>
            <a:off x="1145458" y="571511"/>
            <a:ext cx="7425600" cy="2400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На следующем занятии:</a:t>
            </a:r>
            <a:endParaRPr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b="0" i="0" lang="ru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ИИ — это только нейронные сети</a:t>
            </a:r>
            <a:endParaRPr b="0" i="0" sz="2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b="0" i="0" lang="ru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ИИ должен воспринимать мир как и человек</a:t>
            </a:r>
            <a:endParaRPr b="0" i="0" sz="2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600"/>
              <a:buFont typeface="Arial"/>
              <a:buChar char="●"/>
            </a:pPr>
            <a:r>
              <a:rPr b="0" i="0" lang="ru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ИИ должен обладать такой же этикой, как и человек</a:t>
            </a:r>
            <a:endParaRPr b="0" i="0" sz="2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rPr>
              <a:t>Оставайтесь с нами</a:t>
            </a:r>
            <a:endParaRPr b="0" i="0" sz="2000" u="none" cap="none" strike="noStrike">
              <a:solidFill>
                <a:srgbClr val="2C2D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266" y="-62"/>
            <a:ext cx="5129731" cy="514352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5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5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5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5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>
            <p:ph type="ctrTitle"/>
          </p:nvPr>
        </p:nvSpPr>
        <p:spPr>
          <a:xfrm>
            <a:off x="5714400" y="571450"/>
            <a:ext cx="2856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Слабый ИИ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Интеллектуальная система, которая решают слабо алгоритмизируемые или вовсе неалгоритмизиру-емые задачи методами, схожими с теми, которые использует для решения таких задач человек</a:t>
            </a:r>
            <a:endParaRPr sz="1600">
              <a:solidFill>
                <a:srgbClr val="BDC2CA"/>
              </a:solidFill>
            </a:endParaRPr>
          </a:p>
        </p:txBody>
      </p:sp>
      <p:sp>
        <p:nvSpPr>
          <p:cNvPr id="138" name="Google Shape;138;p15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5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5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5"/>
          <p:cNvSpPr/>
          <p:nvPr/>
        </p:nvSpPr>
        <p:spPr>
          <a:xfrm>
            <a:off x="9368848" y="2285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5"/>
          <p:cNvSpPr/>
          <p:nvPr/>
        </p:nvSpPr>
        <p:spPr>
          <a:xfrm>
            <a:off x="9368848" y="2857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5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5"/>
          <p:cNvSpPr/>
          <p:nvPr/>
        </p:nvSpPr>
        <p:spPr>
          <a:xfrm>
            <a:off x="9368848" y="4000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5"/>
          <p:cNvSpPr/>
          <p:nvPr/>
        </p:nvSpPr>
        <p:spPr>
          <a:xfrm>
            <a:off x="9368848" y="457195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5"/>
          <p:cNvSpPr/>
          <p:nvPr/>
        </p:nvSpPr>
        <p:spPr>
          <a:xfrm>
            <a:off x="9368848" y="11429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5"/>
          <p:cNvSpPr/>
          <p:nvPr/>
        </p:nvSpPr>
        <p:spPr>
          <a:xfrm>
            <a:off x="9368848" y="5714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5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5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50" name="Google Shape;150;p15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Ð¾ÑÐ¾Ð¶ÐµÐµ Ð¸Ð·Ð¾Ð±ÑÐ°Ð¶ÐµÐ½Ð¸Ðµ"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7" y="-12"/>
            <a:ext cx="9144027" cy="514351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6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6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6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6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6"/>
          <p:cNvSpPr/>
          <p:nvPr/>
        </p:nvSpPr>
        <p:spPr>
          <a:xfrm>
            <a:off x="-26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6"/>
          <p:cNvSpPr/>
          <p:nvPr/>
        </p:nvSpPr>
        <p:spPr>
          <a:xfrm>
            <a:off x="571174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6"/>
          <p:cNvSpPr/>
          <p:nvPr/>
        </p:nvSpPr>
        <p:spPr>
          <a:xfrm>
            <a:off x="1142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6"/>
          <p:cNvSpPr/>
          <p:nvPr/>
        </p:nvSpPr>
        <p:spPr>
          <a:xfrm>
            <a:off x="1713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6"/>
          <p:cNvSpPr/>
          <p:nvPr/>
        </p:nvSpPr>
        <p:spPr>
          <a:xfrm>
            <a:off x="2284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6"/>
          <p:cNvSpPr/>
          <p:nvPr/>
        </p:nvSpPr>
        <p:spPr>
          <a:xfrm>
            <a:off x="2855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6"/>
          <p:cNvSpPr/>
          <p:nvPr/>
        </p:nvSpPr>
        <p:spPr>
          <a:xfrm>
            <a:off x="3427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3998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6"/>
          <p:cNvSpPr/>
          <p:nvPr/>
        </p:nvSpPr>
        <p:spPr>
          <a:xfrm>
            <a:off x="4569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5140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6"/>
          <p:cNvSpPr/>
          <p:nvPr/>
        </p:nvSpPr>
        <p:spPr>
          <a:xfrm>
            <a:off x="5711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6"/>
          <p:cNvSpPr/>
          <p:nvPr/>
        </p:nvSpPr>
        <p:spPr>
          <a:xfrm>
            <a:off x="6283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68543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74255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79967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85679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83" name="Google Shape;183;p16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Ð°ÑÑÐ¸Ð½ÐºÐ¸ Ð¿Ð¾ Ð·Ð°Ð¿ÑÐ¾ÑÑ ÑÐµÐ»Ð¾Ð²ÐµÑÐµÑÐºÐ¸Ð¹ ÑÐ°Ð·ÑÐ¼" id="189" name="Google Shape;18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7" y="-13"/>
            <a:ext cx="91392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7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7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7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7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7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7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7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7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7"/>
          <p:cNvSpPr/>
          <p:nvPr/>
        </p:nvSpPr>
        <p:spPr>
          <a:xfrm>
            <a:off x="-26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7"/>
          <p:cNvSpPr/>
          <p:nvPr/>
        </p:nvSpPr>
        <p:spPr>
          <a:xfrm>
            <a:off x="571174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7"/>
          <p:cNvSpPr/>
          <p:nvPr/>
        </p:nvSpPr>
        <p:spPr>
          <a:xfrm>
            <a:off x="1142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7"/>
          <p:cNvSpPr/>
          <p:nvPr/>
        </p:nvSpPr>
        <p:spPr>
          <a:xfrm>
            <a:off x="1713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7"/>
          <p:cNvSpPr/>
          <p:nvPr/>
        </p:nvSpPr>
        <p:spPr>
          <a:xfrm>
            <a:off x="2284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7"/>
          <p:cNvSpPr/>
          <p:nvPr/>
        </p:nvSpPr>
        <p:spPr>
          <a:xfrm>
            <a:off x="2855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3427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3998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7"/>
          <p:cNvSpPr/>
          <p:nvPr/>
        </p:nvSpPr>
        <p:spPr>
          <a:xfrm>
            <a:off x="4569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7"/>
          <p:cNvSpPr/>
          <p:nvPr/>
        </p:nvSpPr>
        <p:spPr>
          <a:xfrm>
            <a:off x="5140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5711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6283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7"/>
          <p:cNvSpPr/>
          <p:nvPr/>
        </p:nvSpPr>
        <p:spPr>
          <a:xfrm>
            <a:off x="68543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7"/>
          <p:cNvSpPr/>
          <p:nvPr/>
        </p:nvSpPr>
        <p:spPr>
          <a:xfrm>
            <a:off x="74255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7"/>
          <p:cNvSpPr/>
          <p:nvPr/>
        </p:nvSpPr>
        <p:spPr>
          <a:xfrm>
            <a:off x="79967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85679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7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216" name="Google Shape;216;p17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7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3200">
                <a:solidFill>
                  <a:srgbClr val="4C5D6E"/>
                </a:solidFill>
              </a:rPr>
              <a:t>Миф 2. ИИ захватит мир и поработит человечество</a:t>
            </a:r>
            <a:endParaRPr sz="3200">
              <a:solidFill>
                <a:srgbClr val="4C5D6E"/>
              </a:solidFill>
            </a:endParaRPr>
          </a:p>
        </p:txBody>
      </p:sp>
      <p:sp>
        <p:nvSpPr>
          <p:cNvPr id="223" name="Google Shape;223;p18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8"/>
          <p:cNvSpPr/>
          <p:nvPr/>
        </p:nvSpPr>
        <p:spPr>
          <a:xfrm>
            <a:off x="-799826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8"/>
          <p:cNvSpPr/>
          <p:nvPr/>
        </p:nvSpPr>
        <p:spPr>
          <a:xfrm>
            <a:off x="-799826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8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8"/>
          <p:cNvSpPr/>
          <p:nvPr/>
        </p:nvSpPr>
        <p:spPr>
          <a:xfrm>
            <a:off x="-799826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8"/>
          <p:cNvSpPr/>
          <p:nvPr/>
        </p:nvSpPr>
        <p:spPr>
          <a:xfrm>
            <a:off x="-799826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-799826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8"/>
          <p:cNvSpPr/>
          <p:nvPr/>
        </p:nvSpPr>
        <p:spPr>
          <a:xfrm>
            <a:off x="-799826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8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8"/>
          <p:cNvSpPr/>
          <p:nvPr/>
        </p:nvSpPr>
        <p:spPr>
          <a:xfrm>
            <a:off x="-26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8"/>
          <p:cNvSpPr/>
          <p:nvPr/>
        </p:nvSpPr>
        <p:spPr>
          <a:xfrm>
            <a:off x="571174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8"/>
          <p:cNvSpPr/>
          <p:nvPr/>
        </p:nvSpPr>
        <p:spPr>
          <a:xfrm>
            <a:off x="1142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8"/>
          <p:cNvSpPr/>
          <p:nvPr/>
        </p:nvSpPr>
        <p:spPr>
          <a:xfrm>
            <a:off x="1713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8"/>
          <p:cNvSpPr/>
          <p:nvPr/>
        </p:nvSpPr>
        <p:spPr>
          <a:xfrm>
            <a:off x="2284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8"/>
          <p:cNvSpPr/>
          <p:nvPr/>
        </p:nvSpPr>
        <p:spPr>
          <a:xfrm>
            <a:off x="2855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8"/>
          <p:cNvSpPr/>
          <p:nvPr/>
        </p:nvSpPr>
        <p:spPr>
          <a:xfrm>
            <a:off x="3427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8"/>
          <p:cNvSpPr/>
          <p:nvPr/>
        </p:nvSpPr>
        <p:spPr>
          <a:xfrm>
            <a:off x="39983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8"/>
          <p:cNvSpPr/>
          <p:nvPr/>
        </p:nvSpPr>
        <p:spPr>
          <a:xfrm>
            <a:off x="45695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51407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57119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8"/>
          <p:cNvSpPr/>
          <p:nvPr/>
        </p:nvSpPr>
        <p:spPr>
          <a:xfrm>
            <a:off x="6283174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8"/>
          <p:cNvSpPr/>
          <p:nvPr/>
        </p:nvSpPr>
        <p:spPr>
          <a:xfrm>
            <a:off x="68543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8"/>
          <p:cNvSpPr/>
          <p:nvPr/>
        </p:nvSpPr>
        <p:spPr>
          <a:xfrm>
            <a:off x="7425573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8"/>
          <p:cNvSpPr/>
          <p:nvPr/>
        </p:nvSpPr>
        <p:spPr>
          <a:xfrm>
            <a:off x="79967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8"/>
          <p:cNvSpPr/>
          <p:nvPr/>
        </p:nvSpPr>
        <p:spPr>
          <a:xfrm>
            <a:off x="8567973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8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249" name="Google Shape;249;p18"/>
          <p:cNvPicPr preferRelativeResize="0"/>
          <p:nvPr/>
        </p:nvPicPr>
        <p:blipFill rotWithShape="1">
          <a:blip r:embed="rId3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8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ÐÐ°ÑÑÐ¸Ð½ÐºÐ¸ Ð¿Ð¾ Ð·Ð°Ð¿ÑÐ¾ÑÑ Ð¼Ð°ÑÑÐ¸ÑÐ° Ð·Ð°ÑÐ²Ð°ÑÐ¸Ð»Ð° Ð¼Ð¸Ñ" id="251" name="Google Shape;251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2452" y="1923678"/>
            <a:ext cx="6298721" cy="2846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ÐÐ°ÑÑÐ¸Ð½ÐºÐ¸ Ð¿Ð¾ Ð·Ð°Ð¿ÑÐ¾ÑÑ Ð·ÐµÐ¼Ð»Ñ Ð±ÐµÐ· ÑÐµÐ»Ð¾Ð²ÐµÐºÐ°" id="256" name="Google Shape;25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8" y="-12"/>
            <a:ext cx="9139199" cy="514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9"/>
          <p:cNvSpPr/>
          <p:nvPr/>
        </p:nvSpPr>
        <p:spPr>
          <a:xfrm>
            <a:off x="-7974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9"/>
          <p:cNvSpPr/>
          <p:nvPr/>
        </p:nvSpPr>
        <p:spPr>
          <a:xfrm>
            <a:off x="-7974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9"/>
          <p:cNvSpPr/>
          <p:nvPr/>
        </p:nvSpPr>
        <p:spPr>
          <a:xfrm>
            <a:off x="-7974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9"/>
          <p:cNvSpPr/>
          <p:nvPr/>
        </p:nvSpPr>
        <p:spPr>
          <a:xfrm>
            <a:off x="-7974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9"/>
          <p:cNvSpPr/>
          <p:nvPr/>
        </p:nvSpPr>
        <p:spPr>
          <a:xfrm>
            <a:off x="-7974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9"/>
          <p:cNvSpPr/>
          <p:nvPr/>
        </p:nvSpPr>
        <p:spPr>
          <a:xfrm>
            <a:off x="-7974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9"/>
          <p:cNvSpPr/>
          <p:nvPr/>
        </p:nvSpPr>
        <p:spPr>
          <a:xfrm>
            <a:off x="-7974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9"/>
          <p:cNvSpPr/>
          <p:nvPr/>
        </p:nvSpPr>
        <p:spPr>
          <a:xfrm>
            <a:off x="-7974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9"/>
          <p:cNvSpPr/>
          <p:nvPr/>
        </p:nvSpPr>
        <p:spPr>
          <a:xfrm>
            <a:off x="-7974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9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9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9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9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9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9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9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9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9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9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9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9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9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9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9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9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283" name="Google Shape;283;p19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0"/>
          <p:cNvPicPr preferRelativeResize="0"/>
          <p:nvPr/>
        </p:nvPicPr>
        <p:blipFill rotWithShape="1">
          <a:blip r:embed="rId3">
            <a:alphaModFix/>
          </a:blip>
          <a:srcRect b="1515" l="0" r="0" t="1515"/>
          <a:stretch/>
        </p:blipFill>
        <p:spPr>
          <a:xfrm>
            <a:off x="2399" y="-1"/>
            <a:ext cx="5142148" cy="514344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0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0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0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0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0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0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0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0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0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0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0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0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0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0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0"/>
          <p:cNvSpPr txBox="1"/>
          <p:nvPr>
            <p:ph type="ctrTitle"/>
          </p:nvPr>
        </p:nvSpPr>
        <p:spPr>
          <a:xfrm>
            <a:off x="5714400" y="571450"/>
            <a:ext cx="2856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2400">
                <a:solidFill>
                  <a:srgbClr val="4C5D6E"/>
                </a:solidFill>
              </a:rPr>
              <a:t>Зачем ИскИну уничтожать людей?</a:t>
            </a:r>
            <a:endParaRPr sz="2400">
              <a:solidFill>
                <a:srgbClr val="4C5D6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600">
                <a:solidFill>
                  <a:srgbClr val="2C2D30"/>
                </a:solidFill>
              </a:rPr>
              <a:t>Конкуренция за ресурсы</a:t>
            </a:r>
            <a:endParaRPr sz="1600">
              <a:solidFill>
                <a:srgbClr val="BDC2CA"/>
              </a:solidFill>
            </a:endParaRPr>
          </a:p>
        </p:txBody>
      </p:sp>
      <p:sp>
        <p:nvSpPr>
          <p:cNvPr id="305" name="Google Shape;305;p20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0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0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0"/>
          <p:cNvSpPr/>
          <p:nvPr/>
        </p:nvSpPr>
        <p:spPr>
          <a:xfrm>
            <a:off x="9368848" y="2285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0"/>
          <p:cNvSpPr/>
          <p:nvPr/>
        </p:nvSpPr>
        <p:spPr>
          <a:xfrm>
            <a:off x="9368848" y="2857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0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0"/>
          <p:cNvSpPr/>
          <p:nvPr/>
        </p:nvSpPr>
        <p:spPr>
          <a:xfrm>
            <a:off x="9368848" y="4000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0"/>
          <p:cNvSpPr/>
          <p:nvPr/>
        </p:nvSpPr>
        <p:spPr>
          <a:xfrm>
            <a:off x="9368848" y="457195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0"/>
          <p:cNvSpPr/>
          <p:nvPr/>
        </p:nvSpPr>
        <p:spPr>
          <a:xfrm>
            <a:off x="9368848" y="11429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0"/>
          <p:cNvSpPr/>
          <p:nvPr/>
        </p:nvSpPr>
        <p:spPr>
          <a:xfrm>
            <a:off x="9368848" y="571461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0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0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317" name="Google Shape;317;p20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0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9" y="0"/>
            <a:ext cx="91392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1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1"/>
          <p:cNvSpPr/>
          <p:nvPr/>
        </p:nvSpPr>
        <p:spPr>
          <a:xfrm>
            <a:off x="-799801" y="2286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1"/>
          <p:cNvSpPr/>
          <p:nvPr/>
        </p:nvSpPr>
        <p:spPr>
          <a:xfrm>
            <a:off x="-799801" y="2857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1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1"/>
          <p:cNvSpPr/>
          <p:nvPr/>
        </p:nvSpPr>
        <p:spPr>
          <a:xfrm>
            <a:off x="-799801" y="4000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1"/>
          <p:cNvSpPr/>
          <p:nvPr/>
        </p:nvSpPr>
        <p:spPr>
          <a:xfrm>
            <a:off x="-799801" y="457200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1"/>
          <p:cNvSpPr/>
          <p:nvPr/>
        </p:nvSpPr>
        <p:spPr>
          <a:xfrm>
            <a:off x="-799801" y="11430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1"/>
          <p:cNvSpPr/>
          <p:nvPr/>
        </p:nvSpPr>
        <p:spPr>
          <a:xfrm>
            <a:off x="-799801" y="571511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1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1"/>
          <p:cNvSpPr/>
          <p:nvPr/>
        </p:nvSpPr>
        <p:spPr>
          <a:xfrm>
            <a:off x="23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1"/>
          <p:cNvSpPr/>
          <p:nvPr/>
        </p:nvSpPr>
        <p:spPr>
          <a:xfrm>
            <a:off x="573599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1"/>
          <p:cNvSpPr/>
          <p:nvPr/>
        </p:nvSpPr>
        <p:spPr>
          <a:xfrm>
            <a:off x="1144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1"/>
          <p:cNvSpPr/>
          <p:nvPr/>
        </p:nvSpPr>
        <p:spPr>
          <a:xfrm>
            <a:off x="1715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1"/>
          <p:cNvSpPr/>
          <p:nvPr/>
        </p:nvSpPr>
        <p:spPr>
          <a:xfrm>
            <a:off x="2287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1"/>
          <p:cNvSpPr/>
          <p:nvPr/>
        </p:nvSpPr>
        <p:spPr>
          <a:xfrm>
            <a:off x="2858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1"/>
          <p:cNvSpPr/>
          <p:nvPr/>
        </p:nvSpPr>
        <p:spPr>
          <a:xfrm>
            <a:off x="3429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1"/>
          <p:cNvSpPr/>
          <p:nvPr/>
        </p:nvSpPr>
        <p:spPr>
          <a:xfrm>
            <a:off x="40007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1"/>
          <p:cNvSpPr/>
          <p:nvPr/>
        </p:nvSpPr>
        <p:spPr>
          <a:xfrm>
            <a:off x="45719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1"/>
          <p:cNvSpPr/>
          <p:nvPr/>
        </p:nvSpPr>
        <p:spPr>
          <a:xfrm>
            <a:off x="51431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1"/>
          <p:cNvSpPr/>
          <p:nvPr/>
        </p:nvSpPr>
        <p:spPr>
          <a:xfrm>
            <a:off x="57143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1"/>
          <p:cNvSpPr/>
          <p:nvPr/>
        </p:nvSpPr>
        <p:spPr>
          <a:xfrm>
            <a:off x="6285599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1"/>
          <p:cNvSpPr/>
          <p:nvPr/>
        </p:nvSpPr>
        <p:spPr>
          <a:xfrm>
            <a:off x="68567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1"/>
          <p:cNvSpPr/>
          <p:nvPr/>
        </p:nvSpPr>
        <p:spPr>
          <a:xfrm>
            <a:off x="7427998" y="-800175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1"/>
          <p:cNvSpPr/>
          <p:nvPr/>
        </p:nvSpPr>
        <p:spPr>
          <a:xfrm>
            <a:off x="79991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1"/>
          <p:cNvSpPr/>
          <p:nvPr/>
        </p:nvSpPr>
        <p:spPr>
          <a:xfrm>
            <a:off x="8570398" y="-800175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1"/>
          <p:cNvSpPr/>
          <p:nvPr/>
        </p:nvSpPr>
        <p:spPr>
          <a:xfrm>
            <a:off x="571173" y="4572011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350" name="Google Shape;350;p21"/>
          <p:cNvPicPr preferRelativeResize="0"/>
          <p:nvPr/>
        </p:nvPicPr>
        <p:blipFill rotWithShape="1">
          <a:blip r:embed="rId4">
            <a:alphaModFix/>
          </a:blip>
          <a:srcRect b="-14481" l="-19008" r="-19036" t="-14482"/>
          <a:stretch/>
        </p:blipFill>
        <p:spPr>
          <a:xfrm>
            <a:off x="571175" y="4572000"/>
            <a:ext cx="571200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